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7" r:id="rId4"/>
  </p:sldMasterIdLst>
  <p:notesMasterIdLst>
    <p:notesMasterId r:id="rId25"/>
  </p:notesMasterIdLst>
  <p:sldIdLst>
    <p:sldId id="257" r:id="rId5"/>
    <p:sldId id="258" r:id="rId6"/>
    <p:sldId id="259" r:id="rId7"/>
    <p:sldId id="260" r:id="rId8"/>
    <p:sldId id="273" r:id="rId9"/>
    <p:sldId id="261" r:id="rId10"/>
    <p:sldId id="262" r:id="rId11"/>
    <p:sldId id="271" r:id="rId12"/>
    <p:sldId id="264" r:id="rId13"/>
    <p:sldId id="265" r:id="rId14"/>
    <p:sldId id="272" r:id="rId15"/>
    <p:sldId id="266" r:id="rId16"/>
    <p:sldId id="267" r:id="rId17"/>
    <p:sldId id="277" r:id="rId18"/>
    <p:sldId id="268" r:id="rId19"/>
    <p:sldId id="276" r:id="rId20"/>
    <p:sldId id="275" r:id="rId21"/>
    <p:sldId id="274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1928" autoAdjust="0"/>
  </p:normalViewPr>
  <p:slideViewPr>
    <p:cSldViewPr snapToGrid="0">
      <p:cViewPr varScale="1">
        <p:scale>
          <a:sx n="70" d="100"/>
          <a:sy n="70" d="100"/>
        </p:scale>
        <p:origin x="117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8274-8E92-4A02-88C4-4BAB2AC3C7DD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61A19-AF69-4A22-9C40-2B48CB24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8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61A19-AF69-4A22-9C40-2B48CB24F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0B70-5079-44B6-AF53-42F1AF4029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1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9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0B70-5079-44B6-AF53-42F1AF4029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8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4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304800"/>
            <a:ext cx="3927475" cy="220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971800"/>
            <a:ext cx="5486400" cy="5486400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6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61A19-AF69-4A22-9C40-2B48CB24F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4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8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0B70-5079-44B6-AF53-42F1AF402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5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1003-DFEA-430F-BF5B-3369168B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1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6DB1-34F2-4A62-9F4D-6D313089C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4EB1-D00B-4383-89E0-8B54C959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0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CF22-0DA5-46EC-8CAC-2D71365BE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7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6C52-3062-49DD-9730-96BB02E5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FF5B-DC93-4B83-A32F-2EC40E7C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6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904E-74ED-46B3-8DF6-2EE543AC8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E5B-798A-4C75-BE18-026E7ADFB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136C-B75A-430C-875B-63E7ACB3A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3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6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74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4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5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4B6-6BA5-4F4D-A4FB-B65E18D01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4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C6C5-CAF6-4883-ABCA-C7331974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29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86983D80-DAE9-4B66-A0D3-D7A205A2C2D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1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1003-DFEA-430F-BF5B-3369168B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6DB1-34F2-4A62-9F4D-6D313089C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3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4EB1-D00B-4383-89E0-8B54C959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3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CF22-0DA5-46EC-8CAC-2D71365BE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6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6C52-3062-49DD-9730-96BB02E5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FF5B-DC93-4B83-A32F-2EC40E7C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1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904E-74ED-46B3-8DF6-2EE543AC8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3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E5B-798A-4C75-BE18-026E7ADFB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6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136C-B75A-430C-875B-63E7ACB3A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8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2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9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223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1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4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1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4B6-6BA5-4F4D-A4FB-B65E18D01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6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C6C5-CAF6-4883-ABCA-C7331974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1003-DFEA-430F-BF5B-3369168B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62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6DB1-34F2-4A62-9F4D-6D313089C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4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4EB1-D00B-4383-89E0-8B54C959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47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CF22-0DA5-46EC-8CAC-2D71365BE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6C52-3062-49DD-9730-96BB02E5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68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FF5B-DC93-4B83-A32F-2EC40E7C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6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904E-74ED-46B3-8DF6-2EE543AC8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9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E5B-798A-4C75-BE18-026E7ADFB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2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136C-B75A-430C-875B-63E7ACB3A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2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1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93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377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0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0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0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4B6-6BA5-4F4D-A4FB-B65E18D01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30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C6C5-CAF6-4883-ABCA-C7331974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1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274B-908A-4CB3-A693-9C214F3B04B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9726-DFD4-4B8F-B2CF-AD2A79E7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logosresourcepages.org/Versions/uncials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2514600" y="3962400"/>
            <a:ext cx="1786184" cy="1752600"/>
          </a:xfrm>
        </p:spPr>
        <p:txBody>
          <a:bodyPr/>
          <a:lstStyle/>
          <a:p>
            <a:r>
              <a:rPr lang="en-US" dirty="0"/>
              <a:t>Part 2</a:t>
            </a:r>
          </a:p>
        </p:txBody>
      </p:sp>
      <p:pic>
        <p:nvPicPr>
          <p:cNvPr id="1026" name="Picture 2" descr="C:\Users\Steven\AppData\Local\Microsoft\Windows\Temporary Internet Files\Content.IE5\14DXLA1E\MP9004432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84" y="3810000"/>
            <a:ext cx="4052888" cy="268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9047" y="44958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Additions and Omissions in the Word of God?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4590" y="3665878"/>
            <a:ext cx="278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/>
              <a:t>Lost Scripture?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2114" y="1153439"/>
            <a:ext cx="99016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 There</a:t>
            </a:r>
            <a:br>
              <a:rPr lang="en-US" dirty="0"/>
            </a:br>
            <a:r>
              <a:rPr lang="en-US" sz="7200" dirty="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38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rPr>
              <a:t>LOST</a:t>
            </a:r>
            <a:r>
              <a:rPr lang="en-US" dirty="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38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7200" dirty="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38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rPr>
              <a:t>Books</a:t>
            </a:r>
            <a:br>
              <a:rPr lang="en-US" sz="7200" dirty="0"/>
            </a:br>
            <a:r>
              <a:rPr lang="en-US" sz="8000" dirty="0"/>
              <a:t>of</a:t>
            </a:r>
            <a:r>
              <a:rPr lang="en-US" dirty="0"/>
              <a:t> </a:t>
            </a:r>
            <a:r>
              <a:rPr lang="en-US" sz="8000" dirty="0"/>
              <a:t>The Bible?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Manuscript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" y="1600200"/>
            <a:ext cx="10953598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When some argue that certain passages from the </a:t>
            </a:r>
            <a:r>
              <a:rPr lang="en-US" sz="3600" dirty="0" err="1"/>
              <a:t>Textus</a:t>
            </a:r>
            <a:r>
              <a:rPr lang="en-US" sz="3600" dirty="0"/>
              <a:t> </a:t>
            </a:r>
            <a:r>
              <a:rPr lang="en-US" sz="3600" dirty="0" err="1"/>
              <a:t>Receptus</a:t>
            </a:r>
            <a:r>
              <a:rPr lang="en-US" sz="3600" dirty="0"/>
              <a:t> have weak manuscript evidence (E.g., Acts 8:37):</a:t>
            </a:r>
          </a:p>
          <a:p>
            <a:r>
              <a:rPr lang="en-US" sz="3200" dirty="0"/>
              <a:t>They cannot prove it had weak evidence in 1611</a:t>
            </a:r>
          </a:p>
          <a:p>
            <a:r>
              <a:rPr lang="en-US" sz="3200" dirty="0"/>
              <a:t>As a whole, evidence is often destroyed in time, not gained</a:t>
            </a:r>
          </a:p>
          <a:p>
            <a:r>
              <a:rPr lang="en-US" sz="3200" dirty="0"/>
              <a:t>Consult second-century quotations</a:t>
            </a:r>
          </a:p>
        </p:txBody>
      </p:sp>
    </p:spTree>
    <p:extLst>
      <p:ext uri="{BB962C8B-B14F-4D97-AF65-F5344CB8AC3E}">
        <p14:creationId xmlns:p14="http://schemas.microsoft.com/office/powerpoint/2010/main" val="24021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Manuscript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" y="1600200"/>
            <a:ext cx="1095359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“Any critical evaluation of the </a:t>
            </a:r>
            <a:r>
              <a:rPr lang="en-US" sz="3000" dirty="0" err="1"/>
              <a:t>Textus</a:t>
            </a:r>
            <a:r>
              <a:rPr lang="en-US" sz="3000" dirty="0"/>
              <a:t> </a:t>
            </a:r>
            <a:r>
              <a:rPr lang="en-US" sz="3000" dirty="0" err="1"/>
              <a:t>Receptus</a:t>
            </a:r>
            <a:r>
              <a:rPr lang="en-US" sz="3000" dirty="0"/>
              <a:t> in modern times is anachronistic. The integrity of a work must be judged while the same resources used for the work are still in existence, not 300+ years after the creation of the work…Evidence gets destroyed over time. The reason we cannot find as many early manuscripts supporting the minority </a:t>
            </a:r>
            <a:r>
              <a:rPr lang="en-US" sz="3000" dirty="0" err="1"/>
              <a:t>Textus</a:t>
            </a:r>
            <a:r>
              <a:rPr lang="en-US" sz="3000" dirty="0"/>
              <a:t> </a:t>
            </a:r>
            <a:r>
              <a:rPr lang="en-US" sz="3000" dirty="0" err="1"/>
              <a:t>Receptus</a:t>
            </a:r>
            <a:r>
              <a:rPr lang="en-US" sz="3000" dirty="0"/>
              <a:t> readings could be the same reason that we cannot find physical evidence of the Exodus or Noah's ark” </a:t>
            </a:r>
            <a:r>
              <a:rPr lang="en-US" sz="2400" dirty="0"/>
              <a:t>(http://www.kjvtoday.com/home/reliable-greek-text/q-arent-some-textus-receptus-readings-based-on-little-manuscript-evidence)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90463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Some of the greater concerns: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14" y="1676400"/>
            <a:ext cx="10657783" cy="490521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Mark 16:9-20 are bracketed in the NU as not original because they are not in the codex </a:t>
            </a:r>
            <a:r>
              <a:rPr lang="en-US" sz="2600" dirty="0" err="1"/>
              <a:t>Vaticanus</a:t>
            </a:r>
            <a:r>
              <a:rPr lang="en-US" sz="2600" dirty="0"/>
              <a:t> or </a:t>
            </a:r>
            <a:r>
              <a:rPr lang="en-US" sz="2600" dirty="0" err="1"/>
              <a:t>Sinaiticus</a:t>
            </a:r>
            <a:r>
              <a:rPr lang="en-US" sz="2600" dirty="0"/>
              <a:t> but are in almost every other manuscript of Mark!</a:t>
            </a:r>
          </a:p>
          <a:p>
            <a:r>
              <a:rPr lang="en-US" sz="2600" dirty="0"/>
              <a:t>John 7:53-8:11 are bracketed in the NU as not original—yet, they are in over 900 manuscripts of John!</a:t>
            </a:r>
          </a:p>
          <a:p>
            <a:r>
              <a:rPr lang="en-US" sz="2600" dirty="0"/>
              <a:t>Acts 2:30 the NU omits “according to the flesh He would raise up the Christ.”</a:t>
            </a:r>
          </a:p>
          <a:p>
            <a:r>
              <a:rPr lang="en-US" sz="2600" dirty="0"/>
              <a:t>Acts 2:47 the NU omits “to the church”</a:t>
            </a:r>
          </a:p>
          <a:p>
            <a:r>
              <a:rPr lang="en-US" sz="2600" dirty="0"/>
              <a:t>Acts 8:37, the NU, M omit the entire verse</a:t>
            </a:r>
          </a:p>
          <a:p>
            <a:r>
              <a:rPr lang="en-US" sz="2600" dirty="0"/>
              <a:t>1 Timothy 3:16, the NU replaces “God” with “Who”</a:t>
            </a:r>
          </a:p>
        </p:txBody>
      </p:sp>
    </p:spTree>
    <p:extLst>
      <p:ext uri="{BB962C8B-B14F-4D97-AF65-F5344CB8AC3E}">
        <p14:creationId xmlns:p14="http://schemas.microsoft.com/office/powerpoint/2010/main" val="18899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Sinaiticu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1" y="61992"/>
            <a:ext cx="3456122" cy="375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80083" y="3091911"/>
            <a:ext cx="310539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http://logosresourcepages.org/Versions/uncials.htm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524000" y="152400"/>
            <a:ext cx="9144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600" dirty="0"/>
              <a:t>“Several years back I went to the British </a:t>
            </a:r>
            <a:br>
              <a:rPr lang="en-US" sz="2600" dirty="0"/>
            </a:br>
            <a:r>
              <a:rPr lang="en-US" sz="2600" dirty="0"/>
              <a:t>Museum, specifically to take a look at </a:t>
            </a:r>
            <a:br>
              <a:rPr lang="en-US" sz="2600" dirty="0"/>
            </a:br>
            <a:r>
              <a:rPr lang="en-US" sz="2600" dirty="0"/>
              <a:t>Sinaiticus. To my surprise I discovered </a:t>
            </a:r>
            <a:br>
              <a:rPr lang="en-US" sz="2600" dirty="0"/>
            </a:br>
            <a:r>
              <a:rPr lang="en-US" sz="2600" dirty="0"/>
              <a:t>that, while </a:t>
            </a:r>
            <a:r>
              <a:rPr lang="en-US" sz="2600" b="1" dirty="0"/>
              <a:t>Mark 16:9-20</a:t>
            </a:r>
            <a:r>
              <a:rPr lang="en-US" sz="2600" dirty="0"/>
              <a:t> indeed was </a:t>
            </a:r>
            <a:br>
              <a:rPr lang="en-US" sz="2600" dirty="0"/>
            </a:br>
            <a:r>
              <a:rPr lang="en-US" sz="2600" dirty="0"/>
              <a:t>missing, it was clear to see that it had </a:t>
            </a:r>
            <a:br>
              <a:rPr lang="en-US" sz="2600" dirty="0"/>
            </a:br>
            <a:r>
              <a:rPr lang="en-US" sz="2600" dirty="0"/>
              <a:t>originally been there, but had been </a:t>
            </a:r>
            <a:br>
              <a:rPr lang="en-US" sz="2600" dirty="0"/>
            </a:br>
            <a:r>
              <a:rPr lang="en-US" sz="2600" dirty="0"/>
              <a:t>pumiced (erased) out. The space was </a:t>
            </a:r>
            <a:br>
              <a:rPr lang="en-US" sz="2600" dirty="0"/>
            </a:br>
            <a:r>
              <a:rPr lang="en-US" sz="2600" dirty="0"/>
              <a:t>still evident in the codex and the letters </a:t>
            </a:r>
            <a:br>
              <a:rPr lang="en-US" sz="2600" dirty="0"/>
            </a:br>
            <a:r>
              <a:rPr lang="en-US" sz="2600" dirty="0"/>
              <a:t>could faintly be seen. </a:t>
            </a:r>
          </a:p>
          <a:p>
            <a:pPr algn="r"/>
            <a:r>
              <a:rPr lang="en-US" sz="2600" dirty="0"/>
              <a:t>My point is, it was there originally. I could see it with my own eyes! It was at that point that I realized that the note in my New International Version - "The two most reliable early manuscripts do not have </a:t>
            </a:r>
            <a:r>
              <a:rPr lang="en-US" sz="2600" b="1" dirty="0"/>
              <a:t>Mark 16:9-20</a:t>
            </a:r>
            <a:r>
              <a:rPr lang="en-US" sz="2600" dirty="0"/>
              <a:t>", was not telling the whole story! In reality, the verses were originally there!” </a:t>
            </a:r>
            <a:br>
              <a:rPr lang="en-US" sz="2600" dirty="0"/>
            </a:br>
            <a:r>
              <a:rPr lang="en-US" sz="2000" dirty="0"/>
              <a:t>(David L. Brown, </a:t>
            </a:r>
            <a:r>
              <a:rPr lang="en-US" sz="2000" dirty="0" err="1"/>
              <a:t>Ph.D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http://logosresourcepages.org/Versions/uncials.htm</a:t>
            </a:r>
            <a:r>
              <a:rPr lang="en-US" sz="2000" dirty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8502092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9085" y="1828801"/>
            <a:ext cx="11115903" cy="123986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As your primary version, use a translation that is more literal and avoid paraphrases</a:t>
            </a:r>
          </a:p>
          <a:p>
            <a:pPr lvl="1"/>
            <a:r>
              <a:rPr lang="en-US" sz="2400" dirty="0"/>
              <a:t>Some “readability” will be reduced but accuracy is maintained</a:t>
            </a:r>
          </a:p>
        </p:txBody>
      </p:sp>
    </p:spTree>
    <p:extLst>
      <p:ext uri="{BB962C8B-B14F-4D97-AF65-F5344CB8AC3E}">
        <p14:creationId xmlns:p14="http://schemas.microsoft.com/office/powerpoint/2010/main" val="24422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059" y="494866"/>
            <a:ext cx="54450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Message (2002)</a:t>
            </a:r>
            <a:br>
              <a:rPr lang="en-US" sz="3200" b="1" dirty="0"/>
            </a:br>
            <a:r>
              <a:rPr lang="en-US" sz="3200" b="1" dirty="0"/>
              <a:t>Psalm 1:1-3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“</a:t>
            </a:r>
            <a:r>
              <a:rPr lang="en-US" sz="2800" dirty="0"/>
              <a:t>How well God must like you—</a:t>
            </a:r>
            <a:br>
              <a:rPr lang="en-US" sz="2800" dirty="0"/>
            </a:br>
            <a:r>
              <a:rPr lang="en-US" sz="2800" dirty="0"/>
              <a:t>    you don’t hang out at Sin Saloon,</a:t>
            </a:r>
            <a:br>
              <a:rPr lang="en-US" sz="2800" dirty="0"/>
            </a:br>
            <a:r>
              <a:rPr lang="en-US" sz="2800" dirty="0"/>
              <a:t>    you don’t slink along Dead-End Road,</a:t>
            </a:r>
            <a:br>
              <a:rPr lang="en-US" sz="2800" dirty="0"/>
            </a:br>
            <a:r>
              <a:rPr lang="en-US" sz="2800" dirty="0"/>
              <a:t>    you don’t go to Smart-Mouth College.</a:t>
            </a:r>
          </a:p>
          <a:p>
            <a:r>
              <a:rPr lang="en-US" sz="2800" b="1" baseline="30000" dirty="0"/>
              <a:t>2 </a:t>
            </a:r>
            <a:r>
              <a:rPr lang="en-US" sz="2800" dirty="0"/>
              <a:t>Instead you thrill to </a:t>
            </a:r>
            <a:r>
              <a:rPr lang="en-US" sz="2800" cap="small" dirty="0"/>
              <a:t>God</a:t>
            </a:r>
            <a:r>
              <a:rPr lang="en-US" sz="2800" dirty="0"/>
              <a:t>’s Word,</a:t>
            </a:r>
            <a:br>
              <a:rPr lang="en-US" sz="2800" dirty="0"/>
            </a:br>
            <a:r>
              <a:rPr lang="en-US" sz="2800" dirty="0"/>
              <a:t>    you chew on Scripture day and night.”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4380" y="494866"/>
            <a:ext cx="54450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 King James Version (1982), Psalm 1:1, 2</a:t>
            </a:r>
            <a:br>
              <a:rPr lang="en-US" sz="3200" dirty="0"/>
            </a:br>
            <a:endParaRPr lang="en-US" sz="3200" dirty="0"/>
          </a:p>
          <a:p>
            <a:r>
              <a:rPr lang="en-US" sz="2800" dirty="0"/>
              <a:t>“Blessed </a:t>
            </a:r>
            <a:r>
              <a:rPr lang="en-US" sz="2800" i="1" dirty="0"/>
              <a:t>is</a:t>
            </a:r>
            <a:r>
              <a:rPr lang="en-US" sz="2800" dirty="0"/>
              <a:t> the man</a:t>
            </a:r>
            <a:br>
              <a:rPr lang="en-US" sz="3600" dirty="0"/>
            </a:br>
            <a:r>
              <a:rPr lang="en-US" sz="2800" dirty="0"/>
              <a:t>Who walks not in the counsel of the ungodly,</a:t>
            </a:r>
            <a:br>
              <a:rPr lang="en-US" sz="3600" dirty="0"/>
            </a:br>
            <a:r>
              <a:rPr lang="en-US" sz="2800" dirty="0"/>
              <a:t>    Nor stands in the path of sinners,</a:t>
            </a:r>
            <a:br>
              <a:rPr lang="en-US" sz="3600" dirty="0"/>
            </a:br>
            <a:r>
              <a:rPr lang="en-US" sz="2800" dirty="0"/>
              <a:t>    Nor sits in the seat of the scornful;</a:t>
            </a:r>
            <a:br>
              <a:rPr lang="en-US" sz="3600" dirty="0"/>
            </a:br>
            <a:r>
              <a:rPr lang="en-US" sz="2800" b="1" baseline="30000" dirty="0"/>
              <a:t>2 </a:t>
            </a:r>
            <a:r>
              <a:rPr lang="en-US" sz="2800" dirty="0"/>
              <a:t>But his delight </a:t>
            </a:r>
            <a:r>
              <a:rPr lang="en-US" sz="2800" i="1" dirty="0"/>
              <a:t>is</a:t>
            </a:r>
            <a:r>
              <a:rPr lang="en-US" sz="2800" dirty="0"/>
              <a:t> in the law of the </a:t>
            </a:r>
            <a:r>
              <a:rPr lang="en-US" sz="2800" cap="small" dirty="0"/>
              <a:t>Lord</a:t>
            </a:r>
            <a:r>
              <a:rPr lang="en-US" sz="2800" dirty="0"/>
              <a:t>,</a:t>
            </a:r>
            <a:br>
              <a:rPr lang="en-US" sz="3600" dirty="0"/>
            </a:br>
            <a:r>
              <a:rPr lang="en-US" sz="2800" dirty="0"/>
              <a:t>    And in His law he meditates day and night.”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9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675" y="490539"/>
            <a:ext cx="54450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Living Bible (1971)</a:t>
            </a:r>
            <a:br>
              <a:rPr lang="en-US" sz="3200" b="1" dirty="0"/>
            </a:br>
            <a:r>
              <a:rPr lang="en-US" sz="3200" b="1" dirty="0"/>
              <a:t>1 Peter 3:21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“(That, by the way, is what baptism pictures for us: </a:t>
            </a:r>
            <a:r>
              <a:rPr lang="en-US" sz="2800" dirty="0">
                <a:solidFill>
                  <a:srgbClr val="FFC000"/>
                </a:solidFill>
              </a:rPr>
              <a:t>In baptism we show that we have been saved</a:t>
            </a:r>
            <a:r>
              <a:rPr lang="en-US" sz="2800" dirty="0"/>
              <a:t> from death and doom by the resurrection of Christ;</a:t>
            </a:r>
            <a:r>
              <a:rPr lang="en-US" sz="2800" baseline="30000" dirty="0"/>
              <a:t> </a:t>
            </a:r>
            <a:r>
              <a:rPr lang="en-US" sz="2800" dirty="0"/>
              <a:t>not because our bodies are washed clean by the water but because in being baptized we are turning to God and asking him to cleanse our </a:t>
            </a:r>
            <a:r>
              <a:rPr lang="en-US" sz="2800" i="1" dirty="0"/>
              <a:t>hearts</a:t>
            </a:r>
            <a:r>
              <a:rPr lang="en-US" sz="2800" dirty="0"/>
              <a:t> from sin.)”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4691" y="490539"/>
            <a:ext cx="54450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 King James Version (1982), 1 Peter 3:21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dirty="0">
                <a:solidFill>
                  <a:srgbClr val="FFC000"/>
                </a:solidFill>
              </a:rPr>
              <a:t>There is also an antitype which now saves us—baptism </a:t>
            </a:r>
            <a:r>
              <a:rPr lang="en-US" sz="3200" dirty="0"/>
              <a:t>(not the removal of the filth of the flesh, but the answer of a good conscience toward God), through the resurrection of Jesus Christ”</a:t>
            </a:r>
          </a:p>
        </p:txBody>
      </p:sp>
    </p:spTree>
    <p:extLst>
      <p:ext uri="{BB962C8B-B14F-4D97-AF65-F5344CB8AC3E}">
        <p14:creationId xmlns:p14="http://schemas.microsoft.com/office/powerpoint/2010/main" val="2116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675" y="470025"/>
            <a:ext cx="54450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/>
              <a:t>New Revised Standard Version (1989), 1 Tim. 3:1, 2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“The saying is sure: whoever aspires to the office of bishop desires a noble task. 2 Now a bishop must be above reproach, </a:t>
            </a:r>
            <a:r>
              <a:rPr lang="en-US" sz="3200" dirty="0">
                <a:solidFill>
                  <a:srgbClr val="FFC000"/>
                </a:solidFill>
              </a:rPr>
              <a:t>married only once</a:t>
            </a:r>
            <a:r>
              <a:rPr lang="en-US" sz="3200" dirty="0"/>
              <a:t>, temperate, sensible, respectable, hospitable, an apt teacher”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4746" y="470025"/>
            <a:ext cx="54450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 King James Version (1982), 1 Tim. 3:1, 2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“This is a faithful saying: If a man desires the position of a bishop, he desires a good work. 2 A bishop then must be blameless, </a:t>
            </a:r>
            <a:r>
              <a:rPr lang="en-US" sz="3200" dirty="0">
                <a:solidFill>
                  <a:srgbClr val="FFC000"/>
                </a:solidFill>
              </a:rPr>
              <a:t>the husband of one wife</a:t>
            </a:r>
            <a:r>
              <a:rPr lang="en-US" sz="3200" dirty="0"/>
              <a:t>, temperate, sober-minded, of good behavior, hospitable, able to teach”</a:t>
            </a:r>
          </a:p>
        </p:txBody>
      </p:sp>
    </p:spTree>
    <p:extLst>
      <p:ext uri="{BB962C8B-B14F-4D97-AF65-F5344CB8AC3E}">
        <p14:creationId xmlns:p14="http://schemas.microsoft.com/office/powerpoint/2010/main" val="375042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9085" y="1828800"/>
            <a:ext cx="11115903" cy="469598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As your primary version, use a translation that is more literal and avoid paraphrases</a:t>
            </a:r>
            <a:endParaRPr lang="en-US" sz="2200" dirty="0"/>
          </a:p>
          <a:p>
            <a:r>
              <a:rPr lang="en-US" sz="2600" dirty="0"/>
              <a:t>Avoid the distraction of using a “Study Bible” for your primary Bible</a:t>
            </a:r>
          </a:p>
          <a:p>
            <a:r>
              <a:rPr lang="en-US" sz="2600" dirty="0"/>
              <a:t>Consult lexicons for proper word definition and usage</a:t>
            </a:r>
          </a:p>
          <a:p>
            <a:pPr lvl="1"/>
            <a:r>
              <a:rPr lang="en-US" sz="2400" dirty="0"/>
              <a:t>Consider using: </a:t>
            </a:r>
            <a:r>
              <a:rPr lang="en-US" sz="2400" dirty="0">
                <a:hlinkClick r:id="rId3"/>
              </a:rPr>
              <a:t>www.blueletterbible.org</a:t>
            </a:r>
            <a:r>
              <a:rPr lang="en-US" sz="2400" dirty="0"/>
              <a:t> </a:t>
            </a:r>
          </a:p>
          <a:p>
            <a:r>
              <a:rPr lang="en-US" sz="2600" dirty="0"/>
              <a:t>Remember, Jesus often quoted and made arguments from a translation of the Hebrew Bible</a:t>
            </a:r>
          </a:p>
          <a:p>
            <a:r>
              <a:rPr lang="en-US" sz="2600" dirty="0"/>
              <a:t>Be cautious about footnotes in Minority-Text translations</a:t>
            </a:r>
          </a:p>
          <a:p>
            <a:r>
              <a:rPr lang="en-US" sz="2600" dirty="0"/>
              <a:t>Appreciate the accuracy and reliability of the Old and New Testaments!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60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3795" y="981559"/>
            <a:ext cx="10353762" cy="4809641"/>
          </a:xfrm>
        </p:spPr>
        <p:txBody>
          <a:bodyPr>
            <a:noAutofit/>
          </a:bodyPr>
          <a:lstStyle/>
          <a:p>
            <a:pPr indent="0">
              <a:lnSpc>
                <a:spcPts val="4000"/>
              </a:lnSpc>
              <a:buNone/>
            </a:pPr>
            <a:r>
              <a:rPr lang="en-US" sz="3600" dirty="0">
                <a:latin typeface="Bangle" pitchFamily="2" charset="0"/>
              </a:rPr>
              <a:t>The Dead Sea Scrolls prove the accuracy of the copying done.  Dated 300-100 B.C., they are nearly identical to the 900 A.D. manuscripts used to translate the Old Testament of the King James Version</a:t>
            </a:r>
          </a:p>
          <a:p>
            <a:pPr marL="1143000" lvl="1" indent="-4572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Bangle" pitchFamily="2" charset="0"/>
              </a:rPr>
              <a:t>Shows the integrity of the manuscript copyists</a:t>
            </a:r>
          </a:p>
          <a:p>
            <a:pPr marL="1143000" lvl="1" indent="-457200">
              <a:lnSpc>
                <a:spcPts val="4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Bangle" pitchFamily="2" charset="0"/>
              </a:rPr>
              <a:t>Testifies to the scholarship and reverence of translators down through the ages</a:t>
            </a:r>
          </a:p>
        </p:txBody>
      </p:sp>
    </p:spTree>
    <p:extLst>
      <p:ext uri="{BB962C8B-B14F-4D97-AF65-F5344CB8AC3E}">
        <p14:creationId xmlns:p14="http://schemas.microsoft.com/office/powerpoint/2010/main" val="13576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ngle" pitchFamily="2" charset="0"/>
              </a:rPr>
              <a:t>Transmission of the Text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28700" y="1600200"/>
            <a:ext cx="10181622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Jewish copyists followed strict rules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Thousands of ancient copies of New Testament books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Earliest confirmed manuscript of the New Testament dates 130 A.D. or before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Copies of the Old and New Testament that date from 325 A.D.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Extensive quotations of the NT from the 2</a:t>
            </a:r>
            <a:r>
              <a:rPr lang="en-US" sz="3200" baseline="30000" dirty="0"/>
              <a:t>nd</a:t>
            </a:r>
            <a:r>
              <a:rPr lang="en-US" sz="3200" dirty="0"/>
              <a:t> and 3</a:t>
            </a:r>
            <a:r>
              <a:rPr lang="en-US" sz="3200" baseline="30000" dirty="0"/>
              <a:t>rd</a:t>
            </a:r>
            <a:r>
              <a:rPr lang="en-US" sz="3200" dirty="0"/>
              <a:t> Century writers</a:t>
            </a:r>
          </a:p>
        </p:txBody>
      </p:sp>
    </p:spTree>
    <p:extLst>
      <p:ext uri="{BB962C8B-B14F-4D97-AF65-F5344CB8AC3E}">
        <p14:creationId xmlns:p14="http://schemas.microsoft.com/office/powerpoint/2010/main" val="2120907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Psalm 12:6,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>
                <a:latin typeface="Calisto MT" pitchFamily="18" charset="0"/>
              </a:rPr>
              <a:t>6  The words of the LORD are pure words, Like silver tried in a furnace of earth, Purified seven times.</a:t>
            </a:r>
          </a:p>
          <a:p>
            <a:pPr marL="114300" indent="0">
              <a:buNone/>
            </a:pPr>
            <a:r>
              <a:rPr lang="en-US" sz="3200" dirty="0">
                <a:latin typeface="Calisto MT" pitchFamily="18" charset="0"/>
              </a:rPr>
              <a:t>7  You shall keep them, O LORD, You shall preserve them from this generation forever.</a:t>
            </a:r>
          </a:p>
        </p:txBody>
      </p:sp>
    </p:spTree>
    <p:extLst>
      <p:ext uri="{BB962C8B-B14F-4D97-AF65-F5344CB8AC3E}">
        <p14:creationId xmlns:p14="http://schemas.microsoft.com/office/powerpoint/2010/main" val="28219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15" name="Group 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31000"/>
              </p:ext>
            </p:extLst>
          </p:nvPr>
        </p:nvGraphicFramePr>
        <p:xfrm>
          <a:off x="337931" y="606274"/>
          <a:ext cx="11489634" cy="616457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8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684">
                  <a:extLst>
                    <a:ext uri="{9D8B030D-6E8A-4147-A177-3AD203B41FA5}">
                      <a16:colId xmlns:a16="http://schemas.microsoft.com/office/drawing/2014/main" val="1268587422"/>
                    </a:ext>
                  </a:extLst>
                </a:gridCol>
                <a:gridCol w="206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7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Author</a:t>
                      </a:r>
                      <a:endParaRPr kumimoji="0" lang="en-US" sz="28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Work</a:t>
                      </a:r>
                      <a:endParaRPr kumimoji="0" lang="en-US" sz="28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Date</a:t>
                      </a:r>
                      <a:endParaRPr kumimoji="0" lang="en-US" sz="28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Copy</a:t>
                      </a:r>
                      <a:endParaRPr kumimoji="0" lang="en-US" sz="28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Time Span</a:t>
                      </a:r>
                      <a:endParaRPr kumimoji="0" lang="en-US" sz="28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Copies</a:t>
                      </a:r>
                      <a:endParaRPr kumimoji="0" lang="en-US" sz="28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Homer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Iliad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~750 B.C.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400 B.C.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350 yrs.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1,800+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Caesar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Gallic Wars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100-44 B.C.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900 A.D.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950 yrs.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251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Plato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Tetralogies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427-347 B.C.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895 A.D.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1300 yrs.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spc="-150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Apostles</a:t>
                      </a:r>
                      <a:endParaRPr kumimoji="0" lang="en-US" sz="2800" b="0" i="0" u="none" strike="noStrike" cap="none" spc="-1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spc="-150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New Testament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45-96 A.D.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130 A.D.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 yrs.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5,838</a:t>
                      </a:r>
                      <a:b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Greek Man.</a:t>
                      </a: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18,524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early trans.</a:t>
                      </a: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6740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25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TR</a:t>
            </a:r>
            <a:r>
              <a:rPr lang="en-US" sz="2400" dirty="0"/>
              <a:t> = </a:t>
            </a:r>
            <a:r>
              <a:rPr lang="en-US" sz="2400" dirty="0" err="1"/>
              <a:t>Textus</a:t>
            </a:r>
            <a:r>
              <a:rPr lang="en-US" sz="2400" dirty="0"/>
              <a:t> </a:t>
            </a:r>
            <a:r>
              <a:rPr lang="en-US" sz="2400" dirty="0" err="1"/>
              <a:t>Receptus</a:t>
            </a:r>
            <a:r>
              <a:rPr lang="en-US" sz="2400" dirty="0"/>
              <a:t> (Received Text; Traditional Text)</a:t>
            </a:r>
          </a:p>
          <a:p>
            <a:r>
              <a:rPr lang="en-US" sz="2400" dirty="0"/>
              <a:t>M = Majority Text (which most often agrees with the </a:t>
            </a:r>
            <a:r>
              <a:rPr lang="en-US" sz="2400" dirty="0" err="1"/>
              <a:t>TR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NU = (N) Nestle – Aland and (U) United Bible Societies (Minority Text; Alexandrian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73075" y="2082250"/>
            <a:ext cx="4320223" cy="11877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All Bible translations essentially fall under two categories: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248400" y="1905000"/>
            <a:ext cx="0" cy="457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553201" y="3620148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Minority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601" y="3480894"/>
            <a:ext cx="202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Majority Text/</a:t>
            </a:r>
            <a:br>
              <a:rPr lang="en-US" b="1" dirty="0"/>
            </a:br>
            <a:r>
              <a:rPr lang="en-US" b="1" dirty="0" err="1"/>
              <a:t>Textus</a:t>
            </a:r>
            <a:r>
              <a:rPr lang="en-US" b="1" dirty="0"/>
              <a:t> </a:t>
            </a:r>
            <a:r>
              <a:rPr lang="en-US" b="1" dirty="0" err="1"/>
              <a:t>Receptus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382000" y="3503126"/>
            <a:ext cx="0" cy="2945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733309" y="4200390"/>
            <a:ext cx="160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Codex:</a:t>
            </a:r>
          </a:p>
          <a:p>
            <a:r>
              <a:rPr lang="en-US" dirty="0" err="1"/>
              <a:t>Sinaiticus</a:t>
            </a:r>
            <a:r>
              <a:rPr lang="en-US" dirty="0"/>
              <a:t>, </a:t>
            </a:r>
          </a:p>
          <a:p>
            <a:r>
              <a:rPr lang="en-US" dirty="0" err="1"/>
              <a:t>Vaticanus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Alexandrinus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0601" y="4546516"/>
            <a:ext cx="198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Vast amount</a:t>
            </a:r>
          </a:p>
          <a:p>
            <a:pPr algn="ctr"/>
            <a:r>
              <a:rPr lang="en-US" dirty="0"/>
              <a:t>of manuscripts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391835"/>
            <a:ext cx="14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NASB</a:t>
            </a:r>
            <a:r>
              <a:rPr lang="en-US" i="1" dirty="0"/>
              <a:t>, </a:t>
            </a:r>
            <a:r>
              <a:rPr lang="en-US" i="1" dirty="0" err="1"/>
              <a:t>NIV</a:t>
            </a:r>
            <a:r>
              <a:rPr lang="en-US" i="1" dirty="0"/>
              <a:t>, </a:t>
            </a:r>
            <a:r>
              <a:rPr lang="en-US" i="1" dirty="0" err="1"/>
              <a:t>NRSV</a:t>
            </a:r>
            <a:r>
              <a:rPr lang="en-US" i="1" dirty="0"/>
              <a:t>, </a:t>
            </a:r>
            <a:r>
              <a:rPr lang="en-US" i="1" dirty="0" err="1"/>
              <a:t>ERV</a:t>
            </a:r>
            <a:r>
              <a:rPr lang="en-US" i="1" dirty="0"/>
              <a:t>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2317" y="5400719"/>
            <a:ext cx="175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KJV</a:t>
            </a:r>
            <a:r>
              <a:rPr lang="en-US" i="1" dirty="0"/>
              <a:t>, </a:t>
            </a:r>
            <a:r>
              <a:rPr lang="en-US" i="1" dirty="0" err="1"/>
              <a:t>NKJV</a:t>
            </a:r>
            <a:r>
              <a:rPr lang="en-US" i="1" dirty="0"/>
              <a:t>, </a:t>
            </a:r>
            <a:r>
              <a:rPr lang="en-US" i="1" dirty="0" err="1"/>
              <a:t>YLT</a:t>
            </a:r>
            <a:r>
              <a:rPr lang="en-US" i="1" dirty="0"/>
              <a:t>, </a:t>
            </a:r>
            <a:r>
              <a:rPr lang="en-US" i="1" dirty="0" err="1"/>
              <a:t>IGNT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69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Strange Blank Column of Mark In Codex </a:t>
            </a:r>
            <a:r>
              <a:rPr lang="en-US" cap="none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Vaticanus</a:t>
            </a:r>
            <a:endParaRPr lang="en-US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2" descr="Image:Codex Vaticanus end or Lu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47" y="2168470"/>
            <a:ext cx="3837417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4.bp.blogspot.com/-5_Qlbnk2xhI/VwKTx-17YII/AAAAAAAAByk/gFpSrQOfRJ8QfGPhkkhZ-u2XMW2-n7h1A/s1600/Vaticanus%2BMk%2B16%2BBlank%2BApr%2B201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66" y="2168470"/>
            <a:ext cx="3631429" cy="370363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MxdS5I8FazU/VOy_7fQKa1I/AAAAAAAAFDE/td7ruSOQQpk/s1600/Ending%2BMatthew.Beginning%2BMark.Vaticanu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"/>
          <a:stretch/>
        </p:blipFill>
        <p:spPr bwMode="auto">
          <a:xfrm>
            <a:off x="298631" y="2197719"/>
            <a:ext cx="3798083" cy="36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785" y="6093218"/>
            <a:ext cx="216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Ending of Matthew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Beginning of Mark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524" y="6231718"/>
            <a:ext cx="181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Ending of Mark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31880" y="6093219"/>
            <a:ext cx="205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Ending of Luke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Beginning of John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3125" y="2614047"/>
            <a:ext cx="862739" cy="2691539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228600"/>
            <a:ext cx="11038114" cy="6476998"/>
          </a:xfrm>
          <a:prstGeom prst="round2DiagRect">
            <a:avLst>
              <a:gd name="adj1" fmla="val 811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178298" y="1229533"/>
            <a:ext cx="4931044" cy="2971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201333"/>
            <a:ext cx="12192000" cy="26024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228601"/>
            <a:ext cx="11391253" cy="6476999"/>
          </a:xfrm>
          <a:prstGeom prst="round2DiagRect">
            <a:avLst>
              <a:gd name="adj1" fmla="val 584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4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/>
              <a:t>A Word of Caution </a:t>
            </a:r>
            <a:br>
              <a:rPr lang="en-US" sz="4900" b="1" dirty="0"/>
            </a:br>
            <a:r>
              <a:rPr lang="en-US" i="1" dirty="0"/>
              <a:t>About Modern Versions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7092" y="2030278"/>
            <a:ext cx="9957816" cy="4827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Most modern versions are based on the </a:t>
            </a:r>
            <a:r>
              <a:rPr lang="en-US" sz="3200" i="1" dirty="0"/>
              <a:t>Minority Text </a:t>
            </a:r>
            <a:r>
              <a:rPr lang="en-US" sz="3200" dirty="0"/>
              <a:t>(Nestle-Aland, Westcott and </a:t>
            </a:r>
            <a:r>
              <a:rPr lang="en-US" sz="3200" dirty="0" err="1"/>
              <a:t>Hort</a:t>
            </a:r>
            <a:r>
              <a:rPr lang="en-US" sz="3200" dirty="0"/>
              <a:t>, so-called, “Critical Text”) which is filled with omissions and notations that lead to confusion regarding God’s word</a:t>
            </a:r>
          </a:p>
          <a:p>
            <a:pPr lvl="1"/>
            <a:r>
              <a:rPr lang="en-US" sz="2800" baseline="30000" dirty="0"/>
              <a:t>BEWARE </a:t>
            </a:r>
            <a:r>
              <a:rPr lang="en-US" sz="2800" dirty="0"/>
              <a:t> of Faulty footnotes: </a:t>
            </a:r>
            <a:r>
              <a:rPr lang="en-US" sz="2800" i="1" dirty="0"/>
              <a:t>“The most reliable early manuscripts and other ancient witnesses do not have Mark 16:9-20”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3212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8" y="304800"/>
            <a:ext cx="8561784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1905000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048000"/>
            <a:ext cx="4191000" cy="381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3048000"/>
            <a:ext cx="4953000" cy="381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4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897</Words>
  <Application>Microsoft Office PowerPoint</Application>
  <PresentationFormat>Widescreen</PresentationFormat>
  <Paragraphs>123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Bangle</vt:lpstr>
      <vt:lpstr>Bookman Old Style</vt:lpstr>
      <vt:lpstr>Calibri</vt:lpstr>
      <vt:lpstr>Calibri Light</vt:lpstr>
      <vt:lpstr>Calisto MT</vt:lpstr>
      <vt:lpstr>Rockwell</vt:lpstr>
      <vt:lpstr>Wingdings</vt:lpstr>
      <vt:lpstr>Office Theme</vt:lpstr>
      <vt:lpstr>1_Damask</vt:lpstr>
      <vt:lpstr>Damask</vt:lpstr>
      <vt:lpstr>2_Damask</vt:lpstr>
      <vt:lpstr>PowerPoint Presentation</vt:lpstr>
      <vt:lpstr>Transmission of the Text</vt:lpstr>
      <vt:lpstr>PowerPoint Presentation</vt:lpstr>
      <vt:lpstr>Some Definitions</vt:lpstr>
      <vt:lpstr>The Strange Blank Column of Mark In Codex Vaticanus</vt:lpstr>
      <vt:lpstr>PowerPoint Presentation</vt:lpstr>
      <vt:lpstr>PowerPoint Presentation</vt:lpstr>
      <vt:lpstr>A Word of Caution  About Modern Versions</vt:lpstr>
      <vt:lpstr>PowerPoint Presentation</vt:lpstr>
      <vt:lpstr>Weak Manuscript Evidence?</vt:lpstr>
      <vt:lpstr>Weak Manuscript Evidence?</vt:lpstr>
      <vt:lpstr>Some of the greater concerns:</vt:lpstr>
      <vt:lpstr>PowerPoint Presentation</vt:lpstr>
      <vt:lpstr>Some Advice</vt:lpstr>
      <vt:lpstr>PowerPoint Presentation</vt:lpstr>
      <vt:lpstr>PowerPoint Presentation</vt:lpstr>
      <vt:lpstr>PowerPoint Presentation</vt:lpstr>
      <vt:lpstr>Some Advice</vt:lpstr>
      <vt:lpstr>PowerPoint Presentation</vt:lpstr>
      <vt:lpstr>Psalm 12:6,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J. Wallace</cp:lastModifiedBy>
  <cp:revision>31</cp:revision>
  <dcterms:created xsi:type="dcterms:W3CDTF">2017-04-26T20:56:16Z</dcterms:created>
  <dcterms:modified xsi:type="dcterms:W3CDTF">2017-05-07T19:45:11Z</dcterms:modified>
</cp:coreProperties>
</file>